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sldIdLst>
    <p:sldId id="256" r:id="rId2"/>
    <p:sldId id="267" r:id="rId3"/>
    <p:sldId id="268" r:id="rId4"/>
    <p:sldId id="258" r:id="rId5"/>
    <p:sldId id="262" r:id="rId6"/>
    <p:sldId id="273" r:id="rId7"/>
    <p:sldId id="264" r:id="rId8"/>
    <p:sldId id="274" r:id="rId9"/>
    <p:sldId id="265" r:id="rId10"/>
    <p:sldId id="266" r:id="rId11"/>
    <p:sldId id="263" r:id="rId12"/>
    <p:sldId id="275" r:id="rId13"/>
    <p:sldId id="277" r:id="rId14"/>
    <p:sldId id="269" r:id="rId15"/>
    <p:sldId id="280" r:id="rId16"/>
    <p:sldId id="270" r:id="rId17"/>
    <p:sldId id="279" r:id="rId18"/>
    <p:sldId id="282" r:id="rId19"/>
    <p:sldId id="271" r:id="rId20"/>
    <p:sldId id="283" r:id="rId21"/>
    <p:sldId id="272" r:id="rId22"/>
    <p:sldId id="28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>
        <p:scale>
          <a:sx n="106" d="100"/>
          <a:sy n="106" d="100"/>
        </p:scale>
        <p:origin x="654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5/14/2019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267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5/14/2019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90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5/14/2019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371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5/14/2019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660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5/14/2019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530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5/14/2019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0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5/14/2019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606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5/14/2019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210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5/14/2019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27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5/14/2019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616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0460A97C-6094-44F3-9AD2-0A11796E8BE7}" type="datetimeFigureOut">
              <a:rPr lang="en-US" smtClean="0"/>
              <a:t>5/14/2019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048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0A97C-6094-44F3-9AD2-0A11796E8BE7}" type="datetimeFigureOut">
              <a:rPr lang="en-US" smtClean="0"/>
              <a:t>5/14/2019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1849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hyperlink" Target="http://www.flickr.com/photos/plushoff/5297985621/" TargetMode="External"/><Relationship Id="rId18" Type="http://schemas.openxmlformats.org/officeDocument/2006/relationships/image" Target="../media/image21.jpeg"/><Relationship Id="rId26" Type="http://schemas.openxmlformats.org/officeDocument/2006/relationships/image" Target="../media/image25.jpeg"/><Relationship Id="rId3" Type="http://schemas.openxmlformats.org/officeDocument/2006/relationships/hyperlink" Target="http://en.wikipedia.org/wiki/File:Common_goldfish.JPG" TargetMode="External"/><Relationship Id="rId21" Type="http://schemas.openxmlformats.org/officeDocument/2006/relationships/hyperlink" Target="http://commons.wikimedia.org/wiki/File:Eastern_Bluebird.jpg" TargetMode="External"/><Relationship Id="rId7" Type="http://schemas.openxmlformats.org/officeDocument/2006/relationships/hyperlink" Target="http://commons.wikimedia.org/wiki/file:fantail_goldfish.jpg" TargetMode="External"/><Relationship Id="rId12" Type="http://schemas.openxmlformats.org/officeDocument/2006/relationships/image" Target="../media/image18.jpeg"/><Relationship Id="rId17" Type="http://schemas.openxmlformats.org/officeDocument/2006/relationships/hyperlink" Target="http://en.wikipedia.org/wiki/File:Goldfish_Lionchu_first_orize_winner.jpg" TargetMode="External"/><Relationship Id="rId25" Type="http://schemas.openxmlformats.org/officeDocument/2006/relationships/hyperlink" Target="http://sushlaventulip06.blogspot.com/2013/09/vibgyor-series-b-for-blue-bluebirds.html" TargetMode="External"/><Relationship Id="rId2" Type="http://schemas.openxmlformats.org/officeDocument/2006/relationships/image" Target="../media/image13.jpeg"/><Relationship Id="rId16" Type="http://schemas.openxmlformats.org/officeDocument/2006/relationships/image" Target="../media/image20.jpeg"/><Relationship Id="rId20" Type="http://schemas.openxmlformats.org/officeDocument/2006/relationships/image" Target="../media/image22.jpeg"/><Relationship Id="rId29" Type="http://schemas.openxmlformats.org/officeDocument/2006/relationships/hyperlink" Target="http://commons.wikimedia.org/wiki/File:Eastern_Bluebird-27527-7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hyperlink" Target="http://commons.wikimedia.org/wiki/File:Goldfish_head.JPG" TargetMode="External"/><Relationship Id="rId24" Type="http://schemas.openxmlformats.org/officeDocument/2006/relationships/image" Target="../media/image24.jpeg"/><Relationship Id="rId5" Type="http://schemas.openxmlformats.org/officeDocument/2006/relationships/hyperlink" Target="http://en.wikipedia.org/wiki/File:Goldfish_Ranchu.jpg" TargetMode="External"/><Relationship Id="rId15" Type="http://schemas.openxmlformats.org/officeDocument/2006/relationships/hyperlink" Target="http://www.flickr.com/photos/missniff/3545955541/" TargetMode="External"/><Relationship Id="rId23" Type="http://schemas.openxmlformats.org/officeDocument/2006/relationships/hyperlink" Target="http://yellowmeansgo.tumblr.com/post/2793054888/the-blue-bird-kokology-2" TargetMode="External"/><Relationship Id="rId28" Type="http://schemas.openxmlformats.org/officeDocument/2006/relationships/image" Target="../media/image26.jpeg"/><Relationship Id="rId10" Type="http://schemas.openxmlformats.org/officeDocument/2006/relationships/image" Target="../media/image17.jpeg"/><Relationship Id="rId19" Type="http://schemas.openxmlformats.org/officeDocument/2006/relationships/hyperlink" Target="https://flickr.com/photos/lisa_yarost/2159594350" TargetMode="External"/><Relationship Id="rId4" Type="http://schemas.openxmlformats.org/officeDocument/2006/relationships/image" Target="../media/image14.jpeg"/><Relationship Id="rId9" Type="http://schemas.openxmlformats.org/officeDocument/2006/relationships/hyperlink" Target="http://commons.wikimedia.org/wiki/File:Fantail_(goldfish)_01.jpg" TargetMode="External"/><Relationship Id="rId14" Type="http://schemas.openxmlformats.org/officeDocument/2006/relationships/image" Target="../media/image19.jpeg"/><Relationship Id="rId22" Type="http://schemas.openxmlformats.org/officeDocument/2006/relationships/image" Target="../media/image23.jpeg"/><Relationship Id="rId27" Type="http://schemas.openxmlformats.org/officeDocument/2006/relationships/hyperlink" Target="http://fishandgame.idaho.gov/ifwis/ibt/site.aspx?id=157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hyperlink" Target="http://www.flickr.com/photos/plushoff/5297985621/" TargetMode="External"/><Relationship Id="rId18" Type="http://schemas.openxmlformats.org/officeDocument/2006/relationships/image" Target="../media/image21.jpeg"/><Relationship Id="rId26" Type="http://schemas.openxmlformats.org/officeDocument/2006/relationships/image" Target="../media/image25.jpeg"/><Relationship Id="rId3" Type="http://schemas.openxmlformats.org/officeDocument/2006/relationships/hyperlink" Target="http://en.wikipedia.org/wiki/File:Common_goldfish.JPG" TargetMode="External"/><Relationship Id="rId21" Type="http://schemas.openxmlformats.org/officeDocument/2006/relationships/hyperlink" Target="http://commons.wikimedia.org/wiki/File:Eastern_Bluebird.jpg" TargetMode="External"/><Relationship Id="rId7" Type="http://schemas.openxmlformats.org/officeDocument/2006/relationships/hyperlink" Target="http://commons.wikimedia.org/wiki/file:fantail_goldfish.jpg" TargetMode="External"/><Relationship Id="rId12" Type="http://schemas.openxmlformats.org/officeDocument/2006/relationships/image" Target="../media/image18.jpeg"/><Relationship Id="rId17" Type="http://schemas.openxmlformats.org/officeDocument/2006/relationships/hyperlink" Target="http://en.wikipedia.org/wiki/File:Goldfish_Lionchu_first_orize_winner.jpg" TargetMode="External"/><Relationship Id="rId25" Type="http://schemas.openxmlformats.org/officeDocument/2006/relationships/hyperlink" Target="http://sushlaventulip06.blogspot.com/2013/09/vibgyor-series-b-for-blue-bluebirds.html" TargetMode="External"/><Relationship Id="rId2" Type="http://schemas.openxmlformats.org/officeDocument/2006/relationships/image" Target="../media/image13.jpeg"/><Relationship Id="rId16" Type="http://schemas.openxmlformats.org/officeDocument/2006/relationships/image" Target="../media/image20.jpeg"/><Relationship Id="rId20" Type="http://schemas.openxmlformats.org/officeDocument/2006/relationships/image" Target="../media/image22.jpeg"/><Relationship Id="rId29" Type="http://schemas.openxmlformats.org/officeDocument/2006/relationships/hyperlink" Target="http://commons.wikimedia.org/wiki/File:Eastern_Bluebird-27527-7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hyperlink" Target="http://commons.wikimedia.org/wiki/File:Goldfish_head.JPG" TargetMode="External"/><Relationship Id="rId24" Type="http://schemas.openxmlformats.org/officeDocument/2006/relationships/image" Target="../media/image24.jpeg"/><Relationship Id="rId5" Type="http://schemas.openxmlformats.org/officeDocument/2006/relationships/hyperlink" Target="http://en.wikipedia.org/wiki/File:Goldfish_Ranchu.jpg" TargetMode="External"/><Relationship Id="rId15" Type="http://schemas.openxmlformats.org/officeDocument/2006/relationships/hyperlink" Target="http://www.flickr.com/photos/missniff/3545955541/" TargetMode="External"/><Relationship Id="rId23" Type="http://schemas.openxmlformats.org/officeDocument/2006/relationships/hyperlink" Target="http://yellowmeansgo.tumblr.com/post/2793054888/the-blue-bird-kokology-2" TargetMode="External"/><Relationship Id="rId28" Type="http://schemas.openxmlformats.org/officeDocument/2006/relationships/image" Target="../media/image26.jpeg"/><Relationship Id="rId10" Type="http://schemas.openxmlformats.org/officeDocument/2006/relationships/image" Target="../media/image17.jpeg"/><Relationship Id="rId19" Type="http://schemas.openxmlformats.org/officeDocument/2006/relationships/hyperlink" Target="https://flickr.com/photos/lisa_yarost/2159594350" TargetMode="External"/><Relationship Id="rId4" Type="http://schemas.openxmlformats.org/officeDocument/2006/relationships/image" Target="../media/image14.jpeg"/><Relationship Id="rId9" Type="http://schemas.openxmlformats.org/officeDocument/2006/relationships/hyperlink" Target="http://commons.wikimedia.org/wiki/File:Fantail_(goldfish)_01.jpg" TargetMode="External"/><Relationship Id="rId14" Type="http://schemas.openxmlformats.org/officeDocument/2006/relationships/image" Target="../media/image19.jpeg"/><Relationship Id="rId22" Type="http://schemas.openxmlformats.org/officeDocument/2006/relationships/image" Target="../media/image23.jpeg"/><Relationship Id="rId27" Type="http://schemas.openxmlformats.org/officeDocument/2006/relationships/hyperlink" Target="http://fishandgame.idaho.gov/ifwis/ibt/site.aspx?id=157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hyperlink" Target="http://www.flickr.com/photos/plushoff/5297985621/" TargetMode="External"/><Relationship Id="rId18" Type="http://schemas.openxmlformats.org/officeDocument/2006/relationships/image" Target="../media/image21.jpeg"/><Relationship Id="rId26" Type="http://schemas.openxmlformats.org/officeDocument/2006/relationships/image" Target="../media/image25.jpeg"/><Relationship Id="rId3" Type="http://schemas.openxmlformats.org/officeDocument/2006/relationships/hyperlink" Target="http://en.wikipedia.org/wiki/File:Common_goldfish.JPG" TargetMode="External"/><Relationship Id="rId21" Type="http://schemas.openxmlformats.org/officeDocument/2006/relationships/hyperlink" Target="http://commons.wikimedia.org/wiki/File:Eastern_Bluebird.jpg" TargetMode="External"/><Relationship Id="rId7" Type="http://schemas.openxmlformats.org/officeDocument/2006/relationships/hyperlink" Target="http://commons.wikimedia.org/wiki/file:fantail_goldfish.jpg" TargetMode="External"/><Relationship Id="rId12" Type="http://schemas.openxmlformats.org/officeDocument/2006/relationships/image" Target="../media/image18.jpeg"/><Relationship Id="rId17" Type="http://schemas.openxmlformats.org/officeDocument/2006/relationships/hyperlink" Target="http://en.wikipedia.org/wiki/File:Goldfish_Lionchu_first_orize_winner.jpg" TargetMode="External"/><Relationship Id="rId25" Type="http://schemas.openxmlformats.org/officeDocument/2006/relationships/hyperlink" Target="http://sushlaventulip06.blogspot.com/2013/09/vibgyor-series-b-for-blue-bluebirds.html" TargetMode="External"/><Relationship Id="rId2" Type="http://schemas.openxmlformats.org/officeDocument/2006/relationships/image" Target="../media/image13.jpeg"/><Relationship Id="rId16" Type="http://schemas.openxmlformats.org/officeDocument/2006/relationships/image" Target="../media/image20.jpeg"/><Relationship Id="rId20" Type="http://schemas.openxmlformats.org/officeDocument/2006/relationships/image" Target="../media/image22.jpeg"/><Relationship Id="rId29" Type="http://schemas.openxmlformats.org/officeDocument/2006/relationships/hyperlink" Target="http://commons.wikimedia.org/wiki/File:Eastern_Bluebird-27527-7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hyperlink" Target="http://commons.wikimedia.org/wiki/File:Goldfish_head.JPG" TargetMode="External"/><Relationship Id="rId24" Type="http://schemas.openxmlformats.org/officeDocument/2006/relationships/image" Target="../media/image24.jpeg"/><Relationship Id="rId5" Type="http://schemas.openxmlformats.org/officeDocument/2006/relationships/hyperlink" Target="http://en.wikipedia.org/wiki/File:Goldfish_Ranchu.jpg" TargetMode="External"/><Relationship Id="rId15" Type="http://schemas.openxmlformats.org/officeDocument/2006/relationships/hyperlink" Target="http://www.flickr.com/photos/missniff/3545955541/" TargetMode="External"/><Relationship Id="rId23" Type="http://schemas.openxmlformats.org/officeDocument/2006/relationships/hyperlink" Target="http://yellowmeansgo.tumblr.com/post/2793054888/the-blue-bird-kokology-2" TargetMode="External"/><Relationship Id="rId28" Type="http://schemas.openxmlformats.org/officeDocument/2006/relationships/image" Target="../media/image26.jpeg"/><Relationship Id="rId10" Type="http://schemas.openxmlformats.org/officeDocument/2006/relationships/image" Target="../media/image17.jpeg"/><Relationship Id="rId19" Type="http://schemas.openxmlformats.org/officeDocument/2006/relationships/hyperlink" Target="https://flickr.com/photos/lisa_yarost/2159594350" TargetMode="External"/><Relationship Id="rId31" Type="http://schemas.openxmlformats.org/officeDocument/2006/relationships/hyperlink" Target="http://publicdomainpictures.net/view-image.php?image=4277&amp;picture=goldfish" TargetMode="External"/><Relationship Id="rId4" Type="http://schemas.openxmlformats.org/officeDocument/2006/relationships/image" Target="../media/image14.jpeg"/><Relationship Id="rId9" Type="http://schemas.openxmlformats.org/officeDocument/2006/relationships/hyperlink" Target="http://commons.wikimedia.org/wiki/File:Fantail_(goldfish)_01.jpg" TargetMode="External"/><Relationship Id="rId14" Type="http://schemas.openxmlformats.org/officeDocument/2006/relationships/image" Target="../media/image19.jpeg"/><Relationship Id="rId22" Type="http://schemas.openxmlformats.org/officeDocument/2006/relationships/image" Target="../media/image23.jpeg"/><Relationship Id="rId27" Type="http://schemas.openxmlformats.org/officeDocument/2006/relationships/hyperlink" Target="http://fishandgame.idaho.gov/ifwis/ibt/site.aspx?id=157" TargetMode="External"/><Relationship Id="rId30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hqmeded-ecg.blogspot.co.uk/2013/06/hyperkalemia-and-st-segment-elevation.html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Jordan_Hospital.jpg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ural.uv.es/crisgi5/APRENDAMOS%20EL%20ABECEDARIO/las_consonantes.html" TargetMode="Externa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ai-artificial-intelligence-machine-learning-616020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data.org/wiki/Q478161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n.wikipedia.org/wiki/File:Watson_Jeopardy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oughlydaily.com/tag/technology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domainpictures.net/view-image.php?image=1758&amp;picture=tic-tac-toe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8D226DA-E368-46E4-BF0C-D467A1E86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1710167"/>
            <a:ext cx="8637073" cy="2920713"/>
          </a:xfrm>
        </p:spPr>
        <p:txBody>
          <a:bodyPr>
            <a:normAutofit/>
          </a:bodyPr>
          <a:lstStyle/>
          <a:p>
            <a:r>
              <a:rPr lang="en-GB" sz="5100">
                <a:latin typeface="Arial" pitchFamily="34" charset="0"/>
                <a:cs typeface="Arial" pitchFamily="34" charset="0"/>
              </a:rPr>
              <a:t>AI in healthcare: Artificial Intelligence or Superficial Stupidity?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4631943"/>
            <a:ext cx="8637072" cy="977621"/>
          </a:xfrm>
        </p:spPr>
        <p:txBody>
          <a:bodyPr>
            <a:normAutofit/>
          </a:bodyPr>
          <a:lstStyle/>
          <a:p>
            <a:r>
              <a:rPr lang="en-GB">
                <a:latin typeface="Arial" pitchFamily="34" charset="0"/>
                <a:cs typeface="Arial" pitchFamily="34" charset="0"/>
              </a:rPr>
              <a:t>Dr. David Wong</a:t>
            </a:r>
          </a:p>
          <a:p>
            <a:r>
              <a:rPr lang="en-GB">
                <a:latin typeface="Arial" pitchFamily="34" charset="0"/>
                <a:cs typeface="Arial" pitchFamily="34" charset="0"/>
              </a:rPr>
              <a:t>@drdavecwong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Modern AI – Supervised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384" y="1988840"/>
            <a:ext cx="7884781" cy="3450613"/>
          </a:xfrm>
        </p:spPr>
        <p:txBody>
          <a:bodyPr/>
          <a:lstStyle/>
          <a:p>
            <a:r>
              <a:rPr lang="en-GB" dirty="0"/>
              <a:t>Inputs and Output Labels</a:t>
            </a:r>
          </a:p>
          <a:p>
            <a:pPr lvl="1"/>
            <a:r>
              <a:rPr lang="en-GB" b="1" dirty="0"/>
              <a:t>Input: </a:t>
            </a:r>
            <a:r>
              <a:rPr lang="en-GB" dirty="0"/>
              <a:t>pictures, </a:t>
            </a:r>
            <a:r>
              <a:rPr lang="en-GB" b="1" dirty="0"/>
              <a:t>Output Label: </a:t>
            </a:r>
            <a:r>
              <a:rPr lang="en-GB" dirty="0"/>
              <a:t>type of animal</a:t>
            </a:r>
          </a:p>
          <a:p>
            <a:pPr lvl="1"/>
            <a:r>
              <a:rPr lang="en-GB" b="1" dirty="0"/>
              <a:t>Input: </a:t>
            </a:r>
            <a:r>
              <a:rPr lang="en-GB" dirty="0"/>
              <a:t>data from hospital record, </a:t>
            </a:r>
            <a:r>
              <a:rPr lang="en-GB" b="1" dirty="0"/>
              <a:t>Output Label: </a:t>
            </a:r>
            <a:r>
              <a:rPr lang="en-GB" dirty="0"/>
              <a:t>dead or alive</a:t>
            </a:r>
          </a:p>
          <a:p>
            <a:pPr lvl="1"/>
            <a:r>
              <a:rPr lang="en-GB" b="1" dirty="0"/>
              <a:t>Input: </a:t>
            </a:r>
            <a:r>
              <a:rPr lang="en-GB" dirty="0"/>
              <a:t>football teams, players, </a:t>
            </a:r>
            <a:r>
              <a:rPr lang="en-GB" b="1" dirty="0"/>
              <a:t>Output Label: </a:t>
            </a:r>
            <a:r>
              <a:rPr lang="en-GB" dirty="0"/>
              <a:t>match score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Get LOTS of historical inputs and outputs.</a:t>
            </a:r>
          </a:p>
          <a:p>
            <a:pPr lvl="1"/>
            <a:r>
              <a:rPr lang="en-GB" dirty="0"/>
              <a:t>For a new INPUT, what our best guess of the OUTPUT?</a:t>
            </a:r>
          </a:p>
          <a:p>
            <a:pPr lvl="1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8EFCD3-B084-4BF1-AC17-77B1818BB03E}"/>
              </a:ext>
            </a:extLst>
          </p:cNvPr>
          <p:cNvSpPr/>
          <p:nvPr/>
        </p:nvSpPr>
        <p:spPr>
          <a:xfrm>
            <a:off x="9264352" y="3492554"/>
            <a:ext cx="2304256" cy="78920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AI Engine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FB1A44-5C05-48AA-B985-C67B8E5D5338}"/>
              </a:ext>
            </a:extLst>
          </p:cNvPr>
          <p:cNvSpPr/>
          <p:nvPr/>
        </p:nvSpPr>
        <p:spPr>
          <a:xfrm>
            <a:off x="9696400" y="4965782"/>
            <a:ext cx="1440160" cy="9144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Output Label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B773C88-F58A-409A-9254-6C213BB92E88}"/>
              </a:ext>
            </a:extLst>
          </p:cNvPr>
          <p:cNvGrpSpPr/>
          <p:nvPr/>
        </p:nvGrpSpPr>
        <p:grpSpPr>
          <a:xfrm>
            <a:off x="9044880" y="1877659"/>
            <a:ext cx="2743200" cy="914401"/>
            <a:chOff x="9048328" y="1988839"/>
            <a:chExt cx="2743200" cy="914401"/>
          </a:xfrm>
          <a:solidFill>
            <a:schemeClr val="accent1">
              <a:lumMod val="50000"/>
            </a:schemeClr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3678A9E-7702-4E40-9CF4-C1E4357CF43B}"/>
                </a:ext>
              </a:extLst>
            </p:cNvPr>
            <p:cNvSpPr/>
            <p:nvPr/>
          </p:nvSpPr>
          <p:spPr>
            <a:xfrm>
              <a:off x="9048328" y="1988840"/>
              <a:ext cx="914400" cy="914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data</a:t>
              </a:r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D033378-1BF1-401C-BB48-054DEBE402D9}"/>
                </a:ext>
              </a:extLst>
            </p:cNvPr>
            <p:cNvSpPr/>
            <p:nvPr/>
          </p:nvSpPr>
          <p:spPr>
            <a:xfrm>
              <a:off x="9962728" y="1988839"/>
              <a:ext cx="914400" cy="914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data</a:t>
              </a:r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64A6159-5253-4EC4-825D-3EA7DA130A66}"/>
                </a:ext>
              </a:extLst>
            </p:cNvPr>
            <p:cNvSpPr/>
            <p:nvPr/>
          </p:nvSpPr>
          <p:spPr>
            <a:xfrm>
              <a:off x="10877128" y="1988839"/>
              <a:ext cx="914400" cy="914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data</a:t>
              </a:r>
              <a:endParaRPr lang="en-US" dirty="0"/>
            </a:p>
          </p:txBody>
        </p:sp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3E62C27-1694-4364-BAFD-6FDF80CA66F4}"/>
              </a:ext>
            </a:extLst>
          </p:cNvPr>
          <p:cNvCxnSpPr>
            <a:stCxn id="7" idx="2"/>
            <a:endCxn id="4" idx="0"/>
          </p:cNvCxnSpPr>
          <p:nvPr/>
        </p:nvCxnSpPr>
        <p:spPr>
          <a:xfrm>
            <a:off x="10416480" y="2792059"/>
            <a:ext cx="0" cy="7004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1F55B09-AC64-4E45-AAA5-48E8481D8841}"/>
              </a:ext>
            </a:extLst>
          </p:cNvPr>
          <p:cNvCxnSpPr>
            <a:stCxn id="4" idx="2"/>
            <a:endCxn id="5" idx="0"/>
          </p:cNvCxnSpPr>
          <p:nvPr/>
        </p:nvCxnSpPr>
        <p:spPr>
          <a:xfrm>
            <a:off x="10416480" y="4281756"/>
            <a:ext cx="0" cy="6840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293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Supervised learning for pictures</a:t>
            </a:r>
          </a:p>
        </p:txBody>
      </p:sp>
      <p:pic>
        <p:nvPicPr>
          <p:cNvPr id="5" name="Content Placeholder 4" descr="An orange fish with its mouth open&#10;&#10;Description automatically generated">
            <a:extLst>
              <a:ext uri="{FF2B5EF4-FFF2-40B4-BE49-F238E27FC236}">
                <a16:creationId xmlns:a16="http://schemas.microsoft.com/office/drawing/2014/main" id="{C943C712-0F26-4652-B218-106E1D52F9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31504" y="2512463"/>
            <a:ext cx="1673501" cy="818338"/>
          </a:xfrm>
        </p:spPr>
      </p:pic>
      <p:pic>
        <p:nvPicPr>
          <p:cNvPr id="8" name="Picture 7" descr="A fish swimming under water&#10;&#10;Description automatically generated">
            <a:extLst>
              <a:ext uri="{FF2B5EF4-FFF2-40B4-BE49-F238E27FC236}">
                <a16:creationId xmlns:a16="http://schemas.microsoft.com/office/drawing/2014/main" id="{035EEBF2-1B55-4AE2-90B9-DCF1E43E49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810306" y="4312234"/>
            <a:ext cx="1335283" cy="954519"/>
          </a:xfrm>
          <a:prstGeom prst="rect">
            <a:avLst/>
          </a:prstGeom>
        </p:spPr>
      </p:pic>
      <p:pic>
        <p:nvPicPr>
          <p:cNvPr id="11" name="Picture 10" descr="A group of fish in the water&#10;&#10;Description automatically generated">
            <a:extLst>
              <a:ext uri="{FF2B5EF4-FFF2-40B4-BE49-F238E27FC236}">
                <a16:creationId xmlns:a16="http://schemas.microsoft.com/office/drawing/2014/main" id="{BF9D2860-01A8-4800-B6E1-33410880A1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flipH="1">
            <a:off x="246793" y="4346157"/>
            <a:ext cx="1231190" cy="1231190"/>
          </a:xfrm>
          <a:prstGeom prst="rect">
            <a:avLst/>
          </a:prstGeom>
        </p:spPr>
      </p:pic>
      <p:pic>
        <p:nvPicPr>
          <p:cNvPr id="14" name="Picture 13" descr="A colorful fish&#10;&#10;Description automatically generated">
            <a:extLst>
              <a:ext uri="{FF2B5EF4-FFF2-40B4-BE49-F238E27FC236}">
                <a16:creationId xmlns:a16="http://schemas.microsoft.com/office/drawing/2014/main" id="{03584473-8C81-4CA5-B26B-B1FBB7FC7AD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2635955" y="3381035"/>
            <a:ext cx="1174395" cy="880796"/>
          </a:xfrm>
          <a:prstGeom prst="rect">
            <a:avLst/>
          </a:prstGeom>
        </p:spPr>
      </p:pic>
      <p:pic>
        <p:nvPicPr>
          <p:cNvPr id="17" name="Picture 16" descr="A close up of a fish&#10;&#10;Description automatically generated">
            <a:extLst>
              <a:ext uri="{FF2B5EF4-FFF2-40B4-BE49-F238E27FC236}">
                <a16:creationId xmlns:a16="http://schemas.microsoft.com/office/drawing/2014/main" id="{EE06BB0C-791D-4660-B7C5-76D26A4605F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719656" y="3488465"/>
            <a:ext cx="1231190" cy="823769"/>
          </a:xfrm>
          <a:prstGeom prst="rect">
            <a:avLst/>
          </a:prstGeom>
        </p:spPr>
      </p:pic>
      <p:pic>
        <p:nvPicPr>
          <p:cNvPr id="20" name="Picture 19" descr="A picture containing orange&#10;&#10;Description automatically generated">
            <a:extLst>
              <a:ext uri="{FF2B5EF4-FFF2-40B4-BE49-F238E27FC236}">
                <a16:creationId xmlns:a16="http://schemas.microsoft.com/office/drawing/2014/main" id="{707A2185-6E89-42EA-B346-232A398759C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 flipH="1">
            <a:off x="871120" y="2279108"/>
            <a:ext cx="1355306" cy="1149892"/>
          </a:xfrm>
          <a:prstGeom prst="rect">
            <a:avLst/>
          </a:prstGeom>
        </p:spPr>
      </p:pic>
      <p:pic>
        <p:nvPicPr>
          <p:cNvPr id="23" name="Picture 22" descr="A picture containing wall, indoor, red&#10;&#10;Description automatically generated">
            <a:extLst>
              <a:ext uri="{FF2B5EF4-FFF2-40B4-BE49-F238E27FC236}">
                <a16:creationId xmlns:a16="http://schemas.microsoft.com/office/drawing/2014/main" id="{6A22D247-840D-4BC8-BDB9-7B2BE8C21A1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1482089" y="4345537"/>
            <a:ext cx="1399505" cy="1049629"/>
          </a:xfrm>
          <a:prstGeom prst="rect">
            <a:avLst/>
          </a:prstGeom>
        </p:spPr>
      </p:pic>
      <p:pic>
        <p:nvPicPr>
          <p:cNvPr id="26" name="Picture 25" descr="An orange fish with its mouth open&#10;&#10;Description automatically generated">
            <a:extLst>
              <a:ext uri="{FF2B5EF4-FFF2-40B4-BE49-F238E27FC236}">
                <a16:creationId xmlns:a16="http://schemas.microsoft.com/office/drawing/2014/main" id="{2E09B839-E3C2-4DBB-8F03-DFE096A2BEB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4793646" y="3573016"/>
            <a:ext cx="1335283" cy="890189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E518B019-44B9-471F-A252-E07B3ECC56C1}"/>
              </a:ext>
            </a:extLst>
          </p:cNvPr>
          <p:cNvSpPr/>
          <p:nvPr/>
        </p:nvSpPr>
        <p:spPr>
          <a:xfrm>
            <a:off x="407368" y="5360442"/>
            <a:ext cx="11449272" cy="432048"/>
          </a:xfrm>
          <a:prstGeom prst="rect">
            <a:avLst/>
          </a:prstGeom>
          <a:gradFill>
            <a:gsLst>
              <a:gs pos="0">
                <a:srgbClr val="FF0000"/>
              </a:gs>
              <a:gs pos="20000">
                <a:schemeClr val="accent1"/>
              </a:gs>
              <a:gs pos="34000">
                <a:srgbClr val="FFFF00"/>
              </a:gs>
              <a:gs pos="98230">
                <a:srgbClr val="7030A0"/>
              </a:gs>
              <a:gs pos="85000">
                <a:srgbClr val="002060"/>
              </a:gs>
              <a:gs pos="67000">
                <a:srgbClr val="0070C0"/>
              </a:gs>
              <a:gs pos="50000">
                <a:srgbClr val="92D050"/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93C2E1B-364F-4DB1-BEDC-CBB7D8C418E4}"/>
              </a:ext>
            </a:extLst>
          </p:cNvPr>
          <p:cNvSpPr txBox="1"/>
          <p:nvPr/>
        </p:nvSpPr>
        <p:spPr>
          <a:xfrm>
            <a:off x="4561822" y="5659453"/>
            <a:ext cx="31675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Average Colour</a:t>
            </a:r>
            <a:endParaRPr lang="en-US" sz="32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3649ACB-34FB-450D-AB20-D53708CF953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7663807" y="4284090"/>
            <a:ext cx="754348" cy="720157"/>
          </a:xfrm>
          <a:prstGeom prst="rect">
            <a:avLst/>
          </a:prstGeom>
        </p:spPr>
      </p:pic>
      <p:pic>
        <p:nvPicPr>
          <p:cNvPr id="34" name="Picture 33" descr="A small bird perched on a wooden post&#10;&#10;Description automatically generated">
            <a:extLst>
              <a:ext uri="{FF2B5EF4-FFF2-40B4-BE49-F238E27FC236}">
                <a16:creationId xmlns:a16="http://schemas.microsoft.com/office/drawing/2014/main" id="{84F7DD83-3288-4B6C-9909-5E679280215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1"/>
              </a:ext>
            </a:extLst>
          </a:blip>
          <a:stretch>
            <a:fillRect/>
          </a:stretch>
        </p:blipFill>
        <p:spPr>
          <a:xfrm>
            <a:off x="5581314" y="2428795"/>
            <a:ext cx="1649114" cy="1240234"/>
          </a:xfrm>
          <a:prstGeom prst="rect">
            <a:avLst/>
          </a:prstGeom>
        </p:spPr>
      </p:pic>
      <p:pic>
        <p:nvPicPr>
          <p:cNvPr id="37" name="Picture 36" descr="A small blue bird perched on a tree branch&#10;&#10;Description automatically generated">
            <a:extLst>
              <a:ext uri="{FF2B5EF4-FFF2-40B4-BE49-F238E27FC236}">
                <a16:creationId xmlns:a16="http://schemas.microsoft.com/office/drawing/2014/main" id="{E03480D8-E760-4E45-9593-820F040FAF70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3"/>
              </a:ext>
            </a:extLst>
          </a:blip>
          <a:stretch>
            <a:fillRect/>
          </a:stretch>
        </p:blipFill>
        <p:spPr>
          <a:xfrm>
            <a:off x="7399700" y="3586690"/>
            <a:ext cx="1572029" cy="958938"/>
          </a:xfrm>
          <a:prstGeom prst="rect">
            <a:avLst/>
          </a:prstGeom>
        </p:spPr>
      </p:pic>
      <p:pic>
        <p:nvPicPr>
          <p:cNvPr id="40" name="Picture 39" descr="A small bird sitting on a yellow flower&#10;&#10;Description automatically generated">
            <a:extLst>
              <a:ext uri="{FF2B5EF4-FFF2-40B4-BE49-F238E27FC236}">
                <a16:creationId xmlns:a16="http://schemas.microsoft.com/office/drawing/2014/main" id="{380000C3-EB34-4CF3-9317-160F79E348F5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5"/>
              </a:ext>
            </a:extLst>
          </a:blip>
          <a:stretch>
            <a:fillRect/>
          </a:stretch>
        </p:blipFill>
        <p:spPr>
          <a:xfrm>
            <a:off x="8809039" y="4128570"/>
            <a:ext cx="1520629" cy="1151877"/>
          </a:xfrm>
          <a:prstGeom prst="rect">
            <a:avLst/>
          </a:prstGeom>
        </p:spPr>
      </p:pic>
      <p:pic>
        <p:nvPicPr>
          <p:cNvPr id="43" name="Picture 42" descr="A bird sitting on a wooden post&#10;&#10;Description automatically generated">
            <a:extLst>
              <a:ext uri="{FF2B5EF4-FFF2-40B4-BE49-F238E27FC236}">
                <a16:creationId xmlns:a16="http://schemas.microsoft.com/office/drawing/2014/main" id="{B78C619F-0F9C-4E65-A338-D9C8B3132447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7"/>
              </a:ext>
            </a:extLst>
          </a:blip>
          <a:stretch>
            <a:fillRect/>
          </a:stretch>
        </p:blipFill>
        <p:spPr>
          <a:xfrm>
            <a:off x="8185714" y="2228404"/>
            <a:ext cx="1246650" cy="1486630"/>
          </a:xfrm>
          <a:prstGeom prst="rect">
            <a:avLst/>
          </a:prstGeom>
        </p:spPr>
      </p:pic>
      <p:pic>
        <p:nvPicPr>
          <p:cNvPr id="46" name="Picture 45" descr="A small bird perched on a wooden post&#10;&#10;Description automatically generated">
            <a:extLst>
              <a:ext uri="{FF2B5EF4-FFF2-40B4-BE49-F238E27FC236}">
                <a16:creationId xmlns:a16="http://schemas.microsoft.com/office/drawing/2014/main" id="{DB4F69E5-87C7-4EAB-8E8F-763BF87D6BC7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9"/>
              </a:ext>
            </a:extLst>
          </a:blip>
          <a:stretch>
            <a:fillRect/>
          </a:stretch>
        </p:blipFill>
        <p:spPr>
          <a:xfrm>
            <a:off x="5938060" y="4114514"/>
            <a:ext cx="1163505" cy="116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393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Supervised learning for pictures</a:t>
            </a:r>
          </a:p>
        </p:txBody>
      </p:sp>
      <p:pic>
        <p:nvPicPr>
          <p:cNvPr id="5" name="Content Placeholder 4" descr="An orange fish with its mouth open&#10;&#10;Description automatically generated">
            <a:extLst>
              <a:ext uri="{FF2B5EF4-FFF2-40B4-BE49-F238E27FC236}">
                <a16:creationId xmlns:a16="http://schemas.microsoft.com/office/drawing/2014/main" id="{C943C712-0F26-4652-B218-106E1D52F9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31504" y="2512463"/>
            <a:ext cx="1673501" cy="818338"/>
          </a:xfrm>
        </p:spPr>
      </p:pic>
      <p:pic>
        <p:nvPicPr>
          <p:cNvPr id="8" name="Picture 7" descr="A fish swimming under water&#10;&#10;Description automatically generated">
            <a:extLst>
              <a:ext uri="{FF2B5EF4-FFF2-40B4-BE49-F238E27FC236}">
                <a16:creationId xmlns:a16="http://schemas.microsoft.com/office/drawing/2014/main" id="{035EEBF2-1B55-4AE2-90B9-DCF1E43E49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810306" y="4312234"/>
            <a:ext cx="1335283" cy="954519"/>
          </a:xfrm>
          <a:prstGeom prst="rect">
            <a:avLst/>
          </a:prstGeom>
        </p:spPr>
      </p:pic>
      <p:pic>
        <p:nvPicPr>
          <p:cNvPr id="11" name="Picture 10" descr="A group of fish in the water&#10;&#10;Description automatically generated">
            <a:extLst>
              <a:ext uri="{FF2B5EF4-FFF2-40B4-BE49-F238E27FC236}">
                <a16:creationId xmlns:a16="http://schemas.microsoft.com/office/drawing/2014/main" id="{BF9D2860-01A8-4800-B6E1-33410880A1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flipH="1">
            <a:off x="246793" y="4346157"/>
            <a:ext cx="1231190" cy="1231190"/>
          </a:xfrm>
          <a:prstGeom prst="rect">
            <a:avLst/>
          </a:prstGeom>
        </p:spPr>
      </p:pic>
      <p:pic>
        <p:nvPicPr>
          <p:cNvPr id="14" name="Picture 13" descr="A colorful fish&#10;&#10;Description automatically generated">
            <a:extLst>
              <a:ext uri="{FF2B5EF4-FFF2-40B4-BE49-F238E27FC236}">
                <a16:creationId xmlns:a16="http://schemas.microsoft.com/office/drawing/2014/main" id="{03584473-8C81-4CA5-B26B-B1FBB7FC7AD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2635955" y="3381035"/>
            <a:ext cx="1174395" cy="880796"/>
          </a:xfrm>
          <a:prstGeom prst="rect">
            <a:avLst/>
          </a:prstGeom>
        </p:spPr>
      </p:pic>
      <p:pic>
        <p:nvPicPr>
          <p:cNvPr id="17" name="Picture 16" descr="A close up of a fish&#10;&#10;Description automatically generated">
            <a:extLst>
              <a:ext uri="{FF2B5EF4-FFF2-40B4-BE49-F238E27FC236}">
                <a16:creationId xmlns:a16="http://schemas.microsoft.com/office/drawing/2014/main" id="{EE06BB0C-791D-4660-B7C5-76D26A4605F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719656" y="3488465"/>
            <a:ext cx="1231190" cy="823769"/>
          </a:xfrm>
          <a:prstGeom prst="rect">
            <a:avLst/>
          </a:prstGeom>
        </p:spPr>
      </p:pic>
      <p:pic>
        <p:nvPicPr>
          <p:cNvPr id="20" name="Picture 19" descr="A picture containing orange&#10;&#10;Description automatically generated">
            <a:extLst>
              <a:ext uri="{FF2B5EF4-FFF2-40B4-BE49-F238E27FC236}">
                <a16:creationId xmlns:a16="http://schemas.microsoft.com/office/drawing/2014/main" id="{707A2185-6E89-42EA-B346-232A398759C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 flipH="1">
            <a:off x="871120" y="2279108"/>
            <a:ext cx="1355306" cy="1149892"/>
          </a:xfrm>
          <a:prstGeom prst="rect">
            <a:avLst/>
          </a:prstGeom>
        </p:spPr>
      </p:pic>
      <p:pic>
        <p:nvPicPr>
          <p:cNvPr id="23" name="Picture 22" descr="A picture containing wall, indoor, red&#10;&#10;Description automatically generated">
            <a:extLst>
              <a:ext uri="{FF2B5EF4-FFF2-40B4-BE49-F238E27FC236}">
                <a16:creationId xmlns:a16="http://schemas.microsoft.com/office/drawing/2014/main" id="{6A22D247-840D-4BC8-BDB9-7B2BE8C21A1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1482089" y="4345537"/>
            <a:ext cx="1399505" cy="1049629"/>
          </a:xfrm>
          <a:prstGeom prst="rect">
            <a:avLst/>
          </a:prstGeom>
        </p:spPr>
      </p:pic>
      <p:pic>
        <p:nvPicPr>
          <p:cNvPr id="26" name="Picture 25" descr="An orange fish with its mouth open&#10;&#10;Description automatically generated">
            <a:extLst>
              <a:ext uri="{FF2B5EF4-FFF2-40B4-BE49-F238E27FC236}">
                <a16:creationId xmlns:a16="http://schemas.microsoft.com/office/drawing/2014/main" id="{2E09B839-E3C2-4DBB-8F03-DFE096A2BEB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4793646" y="3573016"/>
            <a:ext cx="1335283" cy="890189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E518B019-44B9-471F-A252-E07B3ECC56C1}"/>
              </a:ext>
            </a:extLst>
          </p:cNvPr>
          <p:cNvSpPr/>
          <p:nvPr/>
        </p:nvSpPr>
        <p:spPr>
          <a:xfrm>
            <a:off x="407368" y="5360442"/>
            <a:ext cx="11449272" cy="432048"/>
          </a:xfrm>
          <a:prstGeom prst="rect">
            <a:avLst/>
          </a:prstGeom>
          <a:gradFill>
            <a:gsLst>
              <a:gs pos="0">
                <a:srgbClr val="FF0000"/>
              </a:gs>
              <a:gs pos="20000">
                <a:schemeClr val="accent1"/>
              </a:gs>
              <a:gs pos="34000">
                <a:srgbClr val="FFFF00"/>
              </a:gs>
              <a:gs pos="98230">
                <a:srgbClr val="7030A0"/>
              </a:gs>
              <a:gs pos="85000">
                <a:srgbClr val="002060"/>
              </a:gs>
              <a:gs pos="67000">
                <a:srgbClr val="0070C0"/>
              </a:gs>
              <a:gs pos="50000">
                <a:srgbClr val="92D050"/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93C2E1B-364F-4DB1-BEDC-CBB7D8C418E4}"/>
              </a:ext>
            </a:extLst>
          </p:cNvPr>
          <p:cNvSpPr txBox="1"/>
          <p:nvPr/>
        </p:nvSpPr>
        <p:spPr>
          <a:xfrm>
            <a:off x="4561822" y="5659453"/>
            <a:ext cx="31675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Average Colour</a:t>
            </a:r>
            <a:endParaRPr lang="en-US" sz="32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3649ACB-34FB-450D-AB20-D53708CF953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7663807" y="4284090"/>
            <a:ext cx="754348" cy="720157"/>
          </a:xfrm>
          <a:prstGeom prst="rect">
            <a:avLst/>
          </a:prstGeom>
        </p:spPr>
      </p:pic>
      <p:pic>
        <p:nvPicPr>
          <p:cNvPr id="34" name="Picture 33" descr="A small bird perched on a wooden post&#10;&#10;Description automatically generated">
            <a:extLst>
              <a:ext uri="{FF2B5EF4-FFF2-40B4-BE49-F238E27FC236}">
                <a16:creationId xmlns:a16="http://schemas.microsoft.com/office/drawing/2014/main" id="{84F7DD83-3288-4B6C-9909-5E679280215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1"/>
              </a:ext>
            </a:extLst>
          </a:blip>
          <a:stretch>
            <a:fillRect/>
          </a:stretch>
        </p:blipFill>
        <p:spPr>
          <a:xfrm>
            <a:off x="5542089" y="2332782"/>
            <a:ext cx="1649114" cy="1240234"/>
          </a:xfrm>
          <a:prstGeom prst="rect">
            <a:avLst/>
          </a:prstGeom>
        </p:spPr>
      </p:pic>
      <p:pic>
        <p:nvPicPr>
          <p:cNvPr id="37" name="Picture 36" descr="A small blue bird perched on a tree branch&#10;&#10;Description automatically generated">
            <a:extLst>
              <a:ext uri="{FF2B5EF4-FFF2-40B4-BE49-F238E27FC236}">
                <a16:creationId xmlns:a16="http://schemas.microsoft.com/office/drawing/2014/main" id="{E03480D8-E760-4E45-9593-820F040FAF70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3"/>
              </a:ext>
            </a:extLst>
          </a:blip>
          <a:stretch>
            <a:fillRect/>
          </a:stretch>
        </p:blipFill>
        <p:spPr>
          <a:xfrm>
            <a:off x="7399700" y="3586690"/>
            <a:ext cx="1572029" cy="958938"/>
          </a:xfrm>
          <a:prstGeom prst="rect">
            <a:avLst/>
          </a:prstGeom>
        </p:spPr>
      </p:pic>
      <p:pic>
        <p:nvPicPr>
          <p:cNvPr id="40" name="Picture 39" descr="A small bird sitting on a yellow flower&#10;&#10;Description automatically generated">
            <a:extLst>
              <a:ext uri="{FF2B5EF4-FFF2-40B4-BE49-F238E27FC236}">
                <a16:creationId xmlns:a16="http://schemas.microsoft.com/office/drawing/2014/main" id="{380000C3-EB34-4CF3-9317-160F79E348F5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5"/>
              </a:ext>
            </a:extLst>
          </a:blip>
          <a:stretch>
            <a:fillRect/>
          </a:stretch>
        </p:blipFill>
        <p:spPr>
          <a:xfrm>
            <a:off x="8809039" y="4128570"/>
            <a:ext cx="1520629" cy="1151877"/>
          </a:xfrm>
          <a:prstGeom prst="rect">
            <a:avLst/>
          </a:prstGeom>
        </p:spPr>
      </p:pic>
      <p:pic>
        <p:nvPicPr>
          <p:cNvPr id="43" name="Picture 42" descr="A bird sitting on a wooden post&#10;&#10;Description automatically generated">
            <a:extLst>
              <a:ext uri="{FF2B5EF4-FFF2-40B4-BE49-F238E27FC236}">
                <a16:creationId xmlns:a16="http://schemas.microsoft.com/office/drawing/2014/main" id="{B78C619F-0F9C-4E65-A338-D9C8B3132447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7"/>
              </a:ext>
            </a:extLst>
          </a:blip>
          <a:stretch>
            <a:fillRect/>
          </a:stretch>
        </p:blipFill>
        <p:spPr>
          <a:xfrm>
            <a:off x="8185714" y="2228404"/>
            <a:ext cx="1246650" cy="1486630"/>
          </a:xfrm>
          <a:prstGeom prst="rect">
            <a:avLst/>
          </a:prstGeom>
        </p:spPr>
      </p:pic>
      <p:pic>
        <p:nvPicPr>
          <p:cNvPr id="46" name="Picture 45" descr="A small bird perched on a wooden post&#10;&#10;Description automatically generated">
            <a:extLst>
              <a:ext uri="{FF2B5EF4-FFF2-40B4-BE49-F238E27FC236}">
                <a16:creationId xmlns:a16="http://schemas.microsoft.com/office/drawing/2014/main" id="{DB4F69E5-87C7-4EAB-8E8F-763BF87D6BC7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9"/>
              </a:ext>
            </a:extLst>
          </a:blip>
          <a:stretch>
            <a:fillRect/>
          </a:stretch>
        </p:blipFill>
        <p:spPr>
          <a:xfrm>
            <a:off x="5938060" y="4114514"/>
            <a:ext cx="1163505" cy="116350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E635847-BCEE-4F61-870D-62E53F20A549}"/>
              </a:ext>
            </a:extLst>
          </p:cNvPr>
          <p:cNvCxnSpPr/>
          <p:nvPr/>
        </p:nvCxnSpPr>
        <p:spPr>
          <a:xfrm flipH="1" flipV="1">
            <a:off x="5461287" y="1708756"/>
            <a:ext cx="64142" cy="4839627"/>
          </a:xfrm>
          <a:prstGeom prst="line">
            <a:avLst/>
          </a:prstGeom>
          <a:ln w="762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891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Supervised learning for pictures</a:t>
            </a:r>
          </a:p>
        </p:txBody>
      </p:sp>
      <p:pic>
        <p:nvPicPr>
          <p:cNvPr id="5" name="Content Placeholder 4" descr="An orange fish with its mouth open&#10;&#10;Description automatically generated">
            <a:extLst>
              <a:ext uri="{FF2B5EF4-FFF2-40B4-BE49-F238E27FC236}">
                <a16:creationId xmlns:a16="http://schemas.microsoft.com/office/drawing/2014/main" id="{C943C712-0F26-4652-B218-106E1D52F9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31504" y="2512463"/>
            <a:ext cx="1673501" cy="818338"/>
          </a:xfrm>
        </p:spPr>
      </p:pic>
      <p:pic>
        <p:nvPicPr>
          <p:cNvPr id="8" name="Picture 7" descr="A fish swimming under water&#10;&#10;Description automatically generated">
            <a:extLst>
              <a:ext uri="{FF2B5EF4-FFF2-40B4-BE49-F238E27FC236}">
                <a16:creationId xmlns:a16="http://schemas.microsoft.com/office/drawing/2014/main" id="{035EEBF2-1B55-4AE2-90B9-DCF1E43E49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810306" y="4312234"/>
            <a:ext cx="1335283" cy="954519"/>
          </a:xfrm>
          <a:prstGeom prst="rect">
            <a:avLst/>
          </a:prstGeom>
        </p:spPr>
      </p:pic>
      <p:pic>
        <p:nvPicPr>
          <p:cNvPr id="11" name="Picture 10" descr="A group of fish in the water&#10;&#10;Description automatically generated">
            <a:extLst>
              <a:ext uri="{FF2B5EF4-FFF2-40B4-BE49-F238E27FC236}">
                <a16:creationId xmlns:a16="http://schemas.microsoft.com/office/drawing/2014/main" id="{BF9D2860-01A8-4800-B6E1-33410880A1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flipH="1">
            <a:off x="246793" y="4346157"/>
            <a:ext cx="1231190" cy="1231190"/>
          </a:xfrm>
          <a:prstGeom prst="rect">
            <a:avLst/>
          </a:prstGeom>
        </p:spPr>
      </p:pic>
      <p:pic>
        <p:nvPicPr>
          <p:cNvPr id="14" name="Picture 13" descr="A colorful fish&#10;&#10;Description automatically generated">
            <a:extLst>
              <a:ext uri="{FF2B5EF4-FFF2-40B4-BE49-F238E27FC236}">
                <a16:creationId xmlns:a16="http://schemas.microsoft.com/office/drawing/2014/main" id="{03584473-8C81-4CA5-B26B-B1FBB7FC7AD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2635955" y="3381035"/>
            <a:ext cx="1174395" cy="880796"/>
          </a:xfrm>
          <a:prstGeom prst="rect">
            <a:avLst/>
          </a:prstGeom>
        </p:spPr>
      </p:pic>
      <p:pic>
        <p:nvPicPr>
          <p:cNvPr id="17" name="Picture 16" descr="A close up of a fish&#10;&#10;Description automatically generated">
            <a:extLst>
              <a:ext uri="{FF2B5EF4-FFF2-40B4-BE49-F238E27FC236}">
                <a16:creationId xmlns:a16="http://schemas.microsoft.com/office/drawing/2014/main" id="{EE06BB0C-791D-4660-B7C5-76D26A4605F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719656" y="3488465"/>
            <a:ext cx="1231190" cy="823769"/>
          </a:xfrm>
          <a:prstGeom prst="rect">
            <a:avLst/>
          </a:prstGeom>
        </p:spPr>
      </p:pic>
      <p:pic>
        <p:nvPicPr>
          <p:cNvPr id="20" name="Picture 19" descr="A picture containing orange&#10;&#10;Description automatically generated">
            <a:extLst>
              <a:ext uri="{FF2B5EF4-FFF2-40B4-BE49-F238E27FC236}">
                <a16:creationId xmlns:a16="http://schemas.microsoft.com/office/drawing/2014/main" id="{707A2185-6E89-42EA-B346-232A398759C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 flipH="1">
            <a:off x="871120" y="2279108"/>
            <a:ext cx="1355306" cy="1149892"/>
          </a:xfrm>
          <a:prstGeom prst="rect">
            <a:avLst/>
          </a:prstGeom>
        </p:spPr>
      </p:pic>
      <p:pic>
        <p:nvPicPr>
          <p:cNvPr id="23" name="Picture 22" descr="A picture containing wall, indoor, red&#10;&#10;Description automatically generated">
            <a:extLst>
              <a:ext uri="{FF2B5EF4-FFF2-40B4-BE49-F238E27FC236}">
                <a16:creationId xmlns:a16="http://schemas.microsoft.com/office/drawing/2014/main" id="{6A22D247-840D-4BC8-BDB9-7B2BE8C21A1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1482089" y="4345537"/>
            <a:ext cx="1399505" cy="1049629"/>
          </a:xfrm>
          <a:prstGeom prst="rect">
            <a:avLst/>
          </a:prstGeom>
        </p:spPr>
      </p:pic>
      <p:pic>
        <p:nvPicPr>
          <p:cNvPr id="26" name="Picture 25" descr="An orange fish with its mouth open&#10;&#10;Description automatically generated">
            <a:extLst>
              <a:ext uri="{FF2B5EF4-FFF2-40B4-BE49-F238E27FC236}">
                <a16:creationId xmlns:a16="http://schemas.microsoft.com/office/drawing/2014/main" id="{2E09B839-E3C2-4DBB-8F03-DFE096A2BEB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4793646" y="3573016"/>
            <a:ext cx="1335283" cy="890189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E518B019-44B9-471F-A252-E07B3ECC56C1}"/>
              </a:ext>
            </a:extLst>
          </p:cNvPr>
          <p:cNvSpPr/>
          <p:nvPr/>
        </p:nvSpPr>
        <p:spPr>
          <a:xfrm>
            <a:off x="407368" y="5360442"/>
            <a:ext cx="11449272" cy="432048"/>
          </a:xfrm>
          <a:prstGeom prst="rect">
            <a:avLst/>
          </a:prstGeom>
          <a:gradFill>
            <a:gsLst>
              <a:gs pos="0">
                <a:srgbClr val="FF0000"/>
              </a:gs>
              <a:gs pos="20000">
                <a:schemeClr val="accent1"/>
              </a:gs>
              <a:gs pos="34000">
                <a:srgbClr val="FFFF00"/>
              </a:gs>
              <a:gs pos="98230">
                <a:srgbClr val="7030A0"/>
              </a:gs>
              <a:gs pos="85000">
                <a:srgbClr val="002060"/>
              </a:gs>
              <a:gs pos="67000">
                <a:srgbClr val="0070C0"/>
              </a:gs>
              <a:gs pos="50000">
                <a:srgbClr val="92D050"/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93C2E1B-364F-4DB1-BEDC-CBB7D8C418E4}"/>
              </a:ext>
            </a:extLst>
          </p:cNvPr>
          <p:cNvSpPr txBox="1"/>
          <p:nvPr/>
        </p:nvSpPr>
        <p:spPr>
          <a:xfrm>
            <a:off x="4561822" y="5659453"/>
            <a:ext cx="31675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Average Colour</a:t>
            </a:r>
            <a:endParaRPr lang="en-US" sz="32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3649ACB-34FB-450D-AB20-D53708CF953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7663807" y="4284090"/>
            <a:ext cx="754348" cy="720157"/>
          </a:xfrm>
          <a:prstGeom prst="rect">
            <a:avLst/>
          </a:prstGeom>
        </p:spPr>
      </p:pic>
      <p:pic>
        <p:nvPicPr>
          <p:cNvPr id="34" name="Picture 33" descr="A small bird perched on a wooden post&#10;&#10;Description automatically generated">
            <a:extLst>
              <a:ext uri="{FF2B5EF4-FFF2-40B4-BE49-F238E27FC236}">
                <a16:creationId xmlns:a16="http://schemas.microsoft.com/office/drawing/2014/main" id="{84F7DD83-3288-4B6C-9909-5E679280215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1"/>
              </a:ext>
            </a:extLst>
          </a:blip>
          <a:stretch>
            <a:fillRect/>
          </a:stretch>
        </p:blipFill>
        <p:spPr>
          <a:xfrm>
            <a:off x="5542089" y="2332782"/>
            <a:ext cx="1649114" cy="1240234"/>
          </a:xfrm>
          <a:prstGeom prst="rect">
            <a:avLst/>
          </a:prstGeom>
        </p:spPr>
      </p:pic>
      <p:pic>
        <p:nvPicPr>
          <p:cNvPr id="37" name="Picture 36" descr="A small blue bird perched on a tree branch&#10;&#10;Description automatically generated">
            <a:extLst>
              <a:ext uri="{FF2B5EF4-FFF2-40B4-BE49-F238E27FC236}">
                <a16:creationId xmlns:a16="http://schemas.microsoft.com/office/drawing/2014/main" id="{E03480D8-E760-4E45-9593-820F040FAF70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3"/>
              </a:ext>
            </a:extLst>
          </a:blip>
          <a:stretch>
            <a:fillRect/>
          </a:stretch>
        </p:blipFill>
        <p:spPr>
          <a:xfrm>
            <a:off x="7399700" y="3586690"/>
            <a:ext cx="1572029" cy="958938"/>
          </a:xfrm>
          <a:prstGeom prst="rect">
            <a:avLst/>
          </a:prstGeom>
        </p:spPr>
      </p:pic>
      <p:pic>
        <p:nvPicPr>
          <p:cNvPr id="40" name="Picture 39" descr="A small bird sitting on a yellow flower&#10;&#10;Description automatically generated">
            <a:extLst>
              <a:ext uri="{FF2B5EF4-FFF2-40B4-BE49-F238E27FC236}">
                <a16:creationId xmlns:a16="http://schemas.microsoft.com/office/drawing/2014/main" id="{380000C3-EB34-4CF3-9317-160F79E348F5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5"/>
              </a:ext>
            </a:extLst>
          </a:blip>
          <a:stretch>
            <a:fillRect/>
          </a:stretch>
        </p:blipFill>
        <p:spPr>
          <a:xfrm>
            <a:off x="8809039" y="4128570"/>
            <a:ext cx="1520629" cy="1151877"/>
          </a:xfrm>
          <a:prstGeom prst="rect">
            <a:avLst/>
          </a:prstGeom>
        </p:spPr>
      </p:pic>
      <p:pic>
        <p:nvPicPr>
          <p:cNvPr id="43" name="Picture 42" descr="A bird sitting on a wooden post&#10;&#10;Description automatically generated">
            <a:extLst>
              <a:ext uri="{FF2B5EF4-FFF2-40B4-BE49-F238E27FC236}">
                <a16:creationId xmlns:a16="http://schemas.microsoft.com/office/drawing/2014/main" id="{B78C619F-0F9C-4E65-A338-D9C8B3132447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7"/>
              </a:ext>
            </a:extLst>
          </a:blip>
          <a:stretch>
            <a:fillRect/>
          </a:stretch>
        </p:blipFill>
        <p:spPr>
          <a:xfrm>
            <a:off x="8185714" y="2228404"/>
            <a:ext cx="1246650" cy="1486630"/>
          </a:xfrm>
          <a:prstGeom prst="rect">
            <a:avLst/>
          </a:prstGeom>
        </p:spPr>
      </p:pic>
      <p:pic>
        <p:nvPicPr>
          <p:cNvPr id="46" name="Picture 45" descr="A small bird perched on a wooden post&#10;&#10;Description automatically generated">
            <a:extLst>
              <a:ext uri="{FF2B5EF4-FFF2-40B4-BE49-F238E27FC236}">
                <a16:creationId xmlns:a16="http://schemas.microsoft.com/office/drawing/2014/main" id="{DB4F69E5-87C7-4EAB-8E8F-763BF87D6BC7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9"/>
              </a:ext>
            </a:extLst>
          </a:blip>
          <a:stretch>
            <a:fillRect/>
          </a:stretch>
        </p:blipFill>
        <p:spPr>
          <a:xfrm>
            <a:off x="5938060" y="4114514"/>
            <a:ext cx="1163505" cy="116350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E635847-BCEE-4F61-870D-62E53F20A549}"/>
              </a:ext>
            </a:extLst>
          </p:cNvPr>
          <p:cNvCxnSpPr/>
          <p:nvPr/>
        </p:nvCxnSpPr>
        <p:spPr>
          <a:xfrm flipH="1" flipV="1">
            <a:off x="5461287" y="1708756"/>
            <a:ext cx="64142" cy="4839627"/>
          </a:xfrm>
          <a:prstGeom prst="line">
            <a:avLst/>
          </a:prstGeom>
          <a:ln w="762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A close up of a fish&#10;&#10;Description automatically generated">
            <a:extLst>
              <a:ext uri="{FF2B5EF4-FFF2-40B4-BE49-F238E27FC236}">
                <a16:creationId xmlns:a16="http://schemas.microsoft.com/office/drawing/2014/main" id="{BF1E98E4-72CA-4F36-A66D-9ABC3BBD84C8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1"/>
              </a:ext>
            </a:extLst>
          </a:blip>
          <a:stretch>
            <a:fillRect/>
          </a:stretch>
        </p:blipFill>
        <p:spPr>
          <a:xfrm>
            <a:off x="-1713847" y="920038"/>
            <a:ext cx="1041095" cy="99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86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-0.00648 L 0.23177 0.04259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10" y="24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750" fill="hold"/>
                                        <p:tgtEl>
                                          <p:spTgt spid="2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</p:spPr>
        <p:txBody>
          <a:bodyPr/>
          <a:lstStyle/>
          <a:p>
            <a:r>
              <a:rPr lang="en-GB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041" y="2067723"/>
            <a:ext cx="3669720" cy="3450613"/>
          </a:xfrm>
        </p:spPr>
        <p:txBody>
          <a:bodyPr/>
          <a:lstStyle/>
          <a:p>
            <a:r>
              <a:rPr lang="en-GB" dirty="0"/>
              <a:t>90% of malignant lesions (malignant or benign)</a:t>
            </a:r>
          </a:p>
          <a:p>
            <a:r>
              <a:rPr lang="en-GB" dirty="0"/>
              <a:t>0.3 false positive marks per image</a:t>
            </a:r>
          </a:p>
          <a:p>
            <a:r>
              <a:rPr lang="en-GB" dirty="0"/>
              <a:t>False positives are mainly benign masses or calcifications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F8A20A-9712-42BC-BC1D-1A8475ECB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134" y="376581"/>
            <a:ext cx="7743825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364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AD59A-48FF-40B1-BC9F-957ED4CFD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EXAMPLES FROM HEALTHCARE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86CF5-AD02-42F9-B2A8-7A8CB341E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5" y="2015732"/>
            <a:ext cx="4824536" cy="3450613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CARDIOLOGY [1]</a:t>
            </a:r>
          </a:p>
          <a:p>
            <a:pPr lvl="1"/>
            <a:r>
              <a:rPr lang="en-GB" dirty="0"/>
              <a:t>Diagnosing heart attack (output) in ECGs (input)</a:t>
            </a:r>
          </a:p>
          <a:p>
            <a:pPr lvl="1"/>
            <a:r>
              <a:rPr lang="en-GB" dirty="0"/>
              <a:t>Comparable performance to cardiologists</a:t>
            </a:r>
          </a:p>
          <a:p>
            <a:pPr lvl="1"/>
            <a:endParaRPr lang="en-GB" dirty="0"/>
          </a:p>
          <a:p>
            <a:r>
              <a:rPr lang="en-GB" dirty="0"/>
              <a:t>MENTAL HEALTH [2]</a:t>
            </a:r>
          </a:p>
          <a:p>
            <a:pPr lvl="1"/>
            <a:r>
              <a:rPr lang="en-GB" dirty="0"/>
              <a:t>Predicting depression (output) from </a:t>
            </a:r>
            <a:r>
              <a:rPr lang="en-GB" dirty="0" err="1"/>
              <a:t>facebook</a:t>
            </a:r>
            <a:r>
              <a:rPr lang="en-GB" dirty="0"/>
              <a:t> posts</a:t>
            </a:r>
          </a:p>
          <a:p>
            <a:pPr lvl="1"/>
            <a:r>
              <a:rPr lang="en-GB" dirty="0"/>
              <a:t>Comparable to self-report depression scales (may be better)</a:t>
            </a:r>
          </a:p>
          <a:p>
            <a:endParaRPr lang="en-US" dirty="0"/>
          </a:p>
        </p:txBody>
      </p:sp>
      <p:pic>
        <p:nvPicPr>
          <p:cNvPr id="5" name="Picture 4" descr="A map of a lot of text&#10;&#10;Description automatically generated">
            <a:extLst>
              <a:ext uri="{FF2B5EF4-FFF2-40B4-BE49-F238E27FC236}">
                <a16:creationId xmlns:a16="http://schemas.microsoft.com/office/drawing/2014/main" id="{B9370D6E-0592-44E5-8CB3-5B84A6FC91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3798" r="-23798" b="74749"/>
          <a:stretch/>
        </p:blipFill>
        <p:spPr>
          <a:xfrm>
            <a:off x="5879976" y="1700808"/>
            <a:ext cx="8048759" cy="1049235"/>
          </a:xfrm>
          <a:prstGeom prst="rect">
            <a:avLst/>
          </a:prstGeom>
        </p:spPr>
      </p:pic>
      <p:pic>
        <p:nvPicPr>
          <p:cNvPr id="2050" name="Picture 2" descr="https://www.pnas.org/content/pnas/115/44/11203/F2.large.jpg?width=800&amp;height=600&amp;carousel=1">
            <a:extLst>
              <a:ext uri="{FF2B5EF4-FFF2-40B4-BE49-F238E27FC236}">
                <a16:creationId xmlns:a16="http://schemas.microsoft.com/office/drawing/2014/main" id="{8B8F41AC-D574-4CEA-A222-ED36CDCAA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2" y="2849436"/>
            <a:ext cx="3911497" cy="331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9884AD-6D68-497F-A42F-2777E59DC1DE}"/>
              </a:ext>
            </a:extLst>
          </p:cNvPr>
          <p:cNvSpPr txBox="1"/>
          <p:nvPr/>
        </p:nvSpPr>
        <p:spPr>
          <a:xfrm>
            <a:off x="407368" y="6165304"/>
            <a:ext cx="11571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1. </a:t>
            </a:r>
            <a:r>
              <a:rPr lang="en-GB" dirty="0" err="1"/>
              <a:t>Strodthoff</a:t>
            </a:r>
            <a:r>
              <a:rPr lang="en-GB" dirty="0"/>
              <a:t> et al. Detecting and interpreting myocardial infarctions using fully convolutional neural networks</a:t>
            </a:r>
          </a:p>
          <a:p>
            <a:r>
              <a:rPr lang="en-GB" dirty="0"/>
              <a:t>2. Eichstaedt et al. Facebook language predicts depressing in medical records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273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B25638D-3D06-41D1-8060-4D2707C60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161BB1E-0062-4056-AB94-121EF614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FBC01E2-D629-4319-B5CB-BFA461B8C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301" y="1474968"/>
            <a:ext cx="2823919" cy="1959037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600"/>
              <a:t>problems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A7F3A7D-1232-4BDE-ACB6-F7CDEF066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BC09455-A53B-4264-85C6-E119FCA7F0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blipFill dpi="0" rotWithShape="1">
              <a:blip r:embed="rId3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1446D1B-DF15-4E6B-A24E-4148357B99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73D9643-4BC8-486D-8267-3577C8F08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6174" y="977099"/>
            <a:ext cx="6620836" cy="4137268"/>
          </a:xfrm>
          <a:prstGeom prst="rect">
            <a:avLst/>
          </a:prstGeom>
          <a:solidFill>
            <a:srgbClr val="FFFFFE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Danger">
            <a:extLst>
              <a:ext uri="{FF2B5EF4-FFF2-40B4-BE49-F238E27FC236}">
                <a16:creationId xmlns:a16="http://schemas.microsoft.com/office/drawing/2014/main" id="{9EA74928-F3F6-487F-A43B-5BFE29653C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26747" y="1116345"/>
            <a:ext cx="3866172" cy="386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328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301" y="1474968"/>
            <a:ext cx="4068547" cy="1959037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600" dirty="0"/>
              <a:t>Problems - extrapolation</a:t>
            </a:r>
          </a:p>
        </p:txBody>
      </p:sp>
      <p:pic>
        <p:nvPicPr>
          <p:cNvPr id="4" name="Picture 3" descr="A tall building in a city&#10;&#10;Description automatically generated">
            <a:extLst>
              <a:ext uri="{FF2B5EF4-FFF2-40B4-BE49-F238E27FC236}">
                <a16:creationId xmlns:a16="http://schemas.microsoft.com/office/drawing/2014/main" id="{BFFDB139-55CE-450D-A43C-083B0FF811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22640" y="764704"/>
            <a:ext cx="3353646" cy="2233796"/>
          </a:xfrm>
          <a:prstGeom prst="rect">
            <a:avLst/>
          </a:prstGeom>
        </p:spPr>
      </p:pic>
      <p:pic>
        <p:nvPicPr>
          <p:cNvPr id="15" name="Picture 14" descr="A tall building in a city&#10;&#10;Description automatically generated">
            <a:extLst>
              <a:ext uri="{FF2B5EF4-FFF2-40B4-BE49-F238E27FC236}">
                <a16:creationId xmlns:a16="http://schemas.microsoft.com/office/drawing/2014/main" id="{1A302114-7FDD-4770-8039-A2206E060F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0800000">
            <a:off x="6133083" y="3429000"/>
            <a:ext cx="3353646" cy="2233796"/>
          </a:xfrm>
          <a:prstGeom prst="rect">
            <a:avLst/>
          </a:prstGeom>
        </p:spPr>
      </p:pic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7064FE1A-34E1-4DE8-A4DC-036C7632456E}"/>
              </a:ext>
            </a:extLst>
          </p:cNvPr>
          <p:cNvSpPr/>
          <p:nvPr/>
        </p:nvSpPr>
        <p:spPr>
          <a:xfrm>
            <a:off x="10052155" y="4088698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D5B263C-54E4-4B10-AABD-44776B104A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034736" y="1518843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399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301" y="1474968"/>
            <a:ext cx="4068547" cy="1959037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600" dirty="0"/>
              <a:t>Problems - extrapolation</a:t>
            </a:r>
          </a:p>
        </p:txBody>
      </p:sp>
      <p:pic>
        <p:nvPicPr>
          <p:cNvPr id="7" name="Picture 2" descr="https://cdn-images-1.medium.com/max/1600/1*1DBB14UzotqdvCe812j8AQ@2x.jpeg">
            <a:extLst>
              <a:ext uri="{FF2B5EF4-FFF2-40B4-BE49-F238E27FC236}">
                <a16:creationId xmlns:a16="http://schemas.microsoft.com/office/drawing/2014/main" id="{A205E879-DED5-4407-8D7B-537FFB644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186" y="0"/>
            <a:ext cx="6800494" cy="621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025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AsTHMATICS</a:t>
            </a:r>
            <a:r>
              <a:rPr lang="en-GB" dirty="0"/>
              <a:t> LESS LIKELY to die from pneumonia!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tabular-numbers"/>
              </a:rPr>
              <a:t>From the data,[1] the model learned that asthmatics are less likely to die from pneumonia.</a:t>
            </a:r>
          </a:p>
          <a:p>
            <a:endParaRPr lang="en-GB" dirty="0">
              <a:latin typeface="tabular-numbers"/>
            </a:endParaRPr>
          </a:p>
          <a:p>
            <a:r>
              <a:rPr lang="en-GB" dirty="0">
                <a:latin typeface="tabular-numbers"/>
              </a:rPr>
              <a:t>The researchers traced the strange result back to an existing policy underlying the observed data: asthmatics with pneumonia were directly admitted to the intensive care unit (ICU), therefore receiving more aggressive treatment, and thus less likely to die than patients not given the same attention.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048000" y="172084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GB" dirty="0">
                <a:solidFill>
                  <a:srgbClr val="333333"/>
                </a:solidFill>
                <a:latin typeface="tabular-numbers"/>
              </a:rPr>
            </a:b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4BB9E4-C13C-4150-A1FD-80D86258D487}"/>
              </a:ext>
            </a:extLst>
          </p:cNvPr>
          <p:cNvSpPr txBox="1"/>
          <p:nvPr/>
        </p:nvSpPr>
        <p:spPr>
          <a:xfrm>
            <a:off x="191344" y="6309320"/>
            <a:ext cx="11615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Caruana et al. Intelligible models for healthcare: predicting pneumonia risk and hospital 30-day readmission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55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19ECFD-4DA7-4170-BD2C-478B4EFE0D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grayscl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909" r="-1" b="14819"/>
          <a:stretch/>
        </p:blipFill>
        <p:spPr>
          <a:xfrm>
            <a:off x="-12954" y="0"/>
            <a:ext cx="12191695" cy="6857990"/>
          </a:xfrm>
          <a:prstGeom prst="rect">
            <a:avLst/>
          </a:prstGeom>
        </p:spPr>
      </p:pic>
      <p:sp>
        <p:nvSpPr>
          <p:cNvPr id="17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9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352" y="1079500"/>
            <a:ext cx="4462952" cy="46990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3600" b="1" dirty="0" err="1"/>
              <a:t>Startups</a:t>
            </a:r>
            <a:r>
              <a:rPr lang="en-GB" sz="3600" b="1" dirty="0"/>
              <a:t> labelled as being in AI attract 15% to 50% more funding than other technology firms.</a:t>
            </a:r>
            <a:endParaRPr lang="en-GB" sz="3600" dirty="0"/>
          </a:p>
        </p:txBody>
      </p:sp>
      <p:sp>
        <p:nvSpPr>
          <p:cNvPr id="25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365936-7146-4A9E-9436-8F0351506EE7}"/>
              </a:ext>
            </a:extLst>
          </p:cNvPr>
          <p:cNvSpPr txBox="1"/>
          <p:nvPr/>
        </p:nvSpPr>
        <p:spPr>
          <a:xfrm>
            <a:off x="6456040" y="6246713"/>
            <a:ext cx="5291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MMC Ventures. The </a:t>
            </a:r>
            <a:r>
              <a:rPr lang="en-GB" dirty="0" err="1"/>
              <a:t>Staet</a:t>
            </a:r>
            <a:r>
              <a:rPr lang="en-GB" dirty="0"/>
              <a:t> of AI: Divergence,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1885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9648" y="804520"/>
            <a:ext cx="4158749" cy="1049235"/>
          </a:xfrm>
        </p:spPr>
        <p:txBody>
          <a:bodyPr>
            <a:normAutofit/>
          </a:bodyPr>
          <a:lstStyle/>
          <a:p>
            <a:r>
              <a:rPr lang="en-GB" sz="2700"/>
              <a:t>HOSPITAL PATIENTS ARE SICKER AT NIGHT!</a:t>
            </a:r>
          </a:p>
        </p:txBody>
      </p:sp>
      <p:pic>
        <p:nvPicPr>
          <p:cNvPr id="1026" name="Picture 2" descr="https://www.bmj.com/content/bmj/361/bmj.k1479/F4.large.jpg?width=800&amp;height=600">
            <a:extLst>
              <a:ext uri="{FF2B5EF4-FFF2-40B4-BE49-F238E27FC236}">
                <a16:creationId xmlns:a16="http://schemas.microsoft.com/office/drawing/2014/main" id="{1EE50AA6-CC49-4D26-AE16-1A3C42A7F7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73"/>
          <a:stretch/>
        </p:blipFill>
        <p:spPr bwMode="auto">
          <a:xfrm>
            <a:off x="1130029" y="1496701"/>
            <a:ext cx="4960442" cy="327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9647" y="2015732"/>
            <a:ext cx="4158750" cy="3450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dirty="0"/>
              <a:t>Having a lab tests, regardless of any other information about the test result is strongly correlated to the odds of survival (at 3 years)</a:t>
            </a:r>
            <a:endParaRPr lang="en-GB"/>
          </a:p>
          <a:p>
            <a:pPr>
              <a:lnSpc>
                <a:spcPct val="110000"/>
              </a:lnSpc>
            </a:pPr>
            <a:r>
              <a:rPr lang="en-GB" dirty="0"/>
              <a:t>The time that the test is ordered is more accurate than the actual test result in predicting survival for 68% of test types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048000" y="172084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br>
              <a:rPr lang="en-GB" dirty="0">
                <a:solidFill>
                  <a:srgbClr val="333333"/>
                </a:solidFill>
                <a:latin typeface="tabular-numbers"/>
              </a:rPr>
            </a:b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017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1771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B25638D-3D06-41D1-8060-4D2707C60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161BB1E-0062-4056-AB94-121EF614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FBC01E2-D629-4319-B5CB-BFA461B8C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9EB136E-9A86-44C0-8052-F101DD5C0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8"/>
            <a:ext cx="2823919" cy="1959037"/>
          </a:xfrm>
        </p:spPr>
        <p:txBody>
          <a:bodyPr vert="horz" lIns="91440" tIns="45720" rIns="91440" bIns="0" rtlCol="0" anchor="b">
            <a:normAutofit/>
          </a:bodyPr>
          <a:lstStyle/>
          <a:p>
            <a:endParaRPr lang="en-US" sz="36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A7F3A7D-1232-4BDE-ACB6-F7CDEF066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BC09455-A53B-4264-85C6-E119FCA7F0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blipFill dpi="0" rotWithShape="1">
              <a:blip r:embed="rId3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1446D1B-DF15-4E6B-A24E-4148357B99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73D9643-4BC8-486D-8267-3577C8F08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6174" y="977099"/>
            <a:ext cx="6620836" cy="4137268"/>
          </a:xfrm>
          <a:prstGeom prst="rect">
            <a:avLst/>
          </a:prstGeom>
          <a:solidFill>
            <a:srgbClr val="FFFFFE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144C875C-74F5-4DF7-9811-A6835C06B4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437808" y="1116345"/>
            <a:ext cx="4644050" cy="386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073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5BBF94DC-8264-4B62-A0FE-E19B3F4F2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896888" y="0"/>
            <a:ext cx="10287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8F112D-2A9B-4E2E-9FCB-6A75D1FB143F}"/>
              </a:ext>
            </a:extLst>
          </p:cNvPr>
          <p:cNvSpPr txBox="1"/>
          <p:nvPr/>
        </p:nvSpPr>
        <p:spPr>
          <a:xfrm>
            <a:off x="-1896888" y="6858000"/>
            <a:ext cx="10287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wikidata.org/wiki/Q478161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D846C1FD-D8D0-4A0C-96B4-910CD57DE376}"/>
              </a:ext>
            </a:extLst>
          </p:cNvPr>
          <p:cNvSpPr/>
          <p:nvPr/>
        </p:nvSpPr>
        <p:spPr>
          <a:xfrm>
            <a:off x="4439816" y="260648"/>
            <a:ext cx="7200800" cy="4248472"/>
          </a:xfrm>
          <a:prstGeom prst="wedgeRectCallout">
            <a:avLst>
              <a:gd name="adj1" fmla="val -61888"/>
              <a:gd name="adj2" fmla="val 49753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0850" y="659577"/>
            <a:ext cx="6050855" cy="345061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dirty="0"/>
              <a:t>So if you don’t like change much then I don’t have good news for you and that’s down to the nature of data technologies, and especially AI. For while old-fashioned consumption is a one off: once you’ve eaten the apple, you don’t have the apple and standard investment is additive: build a bridge and you’ve got a bridge development of artificial intelligence is compound: the system stays with you, and it learns and gets better over time.</a:t>
            </a:r>
          </a:p>
        </p:txBody>
      </p:sp>
    </p:spTree>
    <p:extLst>
      <p:ext uri="{BB962C8B-B14F-4D97-AF65-F5344CB8AC3E}">
        <p14:creationId xmlns:p14="http://schemas.microsoft.com/office/powerpoint/2010/main" val="1798875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" y="6685"/>
            <a:ext cx="4497562" cy="356994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547" y="21518"/>
            <a:ext cx="6394077" cy="35551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" y="3645024"/>
            <a:ext cx="12000656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56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130B326A-C054-4820-AFCA-FCB009ABC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12">
            <a:extLst>
              <a:ext uri="{FF2B5EF4-FFF2-40B4-BE49-F238E27FC236}">
                <a16:creationId xmlns:a16="http://schemas.microsoft.com/office/drawing/2014/main" id="{E265DFC7-1B2A-4A32-9C43-C48EA6FF6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53B328C-A402-44DE-AABB-9BFBB6617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C39CC6A-AD93-4105-AF6C-D4D6FAEE4F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47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58BF2A9-3176-445B-8155-3DE9C7968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5511" y="3236470"/>
            <a:ext cx="6832500" cy="1431984"/>
          </a:xfrm>
        </p:spPr>
        <p:txBody>
          <a:bodyPr vert="horz" lIns="91440" tIns="45720" rIns="91440" bIns="0" rtlCol="0" anchor="b">
            <a:normAutofit/>
          </a:bodyPr>
          <a:lstStyle/>
          <a:p>
            <a:pPr algn="l"/>
            <a:r>
              <a:rPr lang="en-US" sz="4400"/>
              <a:t>AI in real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5511" y="4669144"/>
            <a:ext cx="6832499" cy="716529"/>
          </a:xfrm>
        </p:spPr>
        <p:txBody>
          <a:bodyPr vert="horz" lIns="91440" tIns="91440" rIns="91440" bIns="91440" rtlCol="0">
            <a:normAutofit/>
          </a:bodyPr>
          <a:lstStyle/>
          <a:p>
            <a:pPr marL="0" indent="0">
              <a:buNone/>
            </a:pPr>
            <a:r>
              <a:rPr lang="en-US" sz="1600" cap="all">
                <a:solidFill>
                  <a:srgbClr val="FFFFFE"/>
                </a:solidFill>
              </a:rPr>
              <a:t>Jeopardy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83A574-3F0F-4E6B-8B19-A815DB6DC616}"/>
              </a:ext>
            </a:extLst>
          </p:cNvPr>
          <p:cNvSpPr txBox="1"/>
          <p:nvPr/>
        </p:nvSpPr>
        <p:spPr>
          <a:xfrm>
            <a:off x="9585197" y="6657945"/>
            <a:ext cx="260680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en.wikipedia.org/wiki/File:Watson_Jeopardy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089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20B26-275A-4EA8-AAD5-E27266278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6018" y="5070079"/>
            <a:ext cx="5117884" cy="1129139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>
              <a:solidFill>
                <a:srgbClr val="FFFFFE"/>
              </a:solidFill>
            </a:endParaRPr>
          </a:p>
        </p:txBody>
      </p:sp>
      <p:pic>
        <p:nvPicPr>
          <p:cNvPr id="5" name="Content Placeholder 4" descr="A desk with a computer on a table&#10;&#10;Description automatically generated">
            <a:extLst>
              <a:ext uri="{FF2B5EF4-FFF2-40B4-BE49-F238E27FC236}">
                <a16:creationId xmlns:a16="http://schemas.microsoft.com/office/drawing/2014/main" id="{5B98C088-7128-40E7-976E-3055149DC1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9473" r="-1" b="3315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57E23B-D934-4A4D-89D2-8BA844F9074B}"/>
              </a:ext>
            </a:extLst>
          </p:cNvPr>
          <p:cNvSpPr txBox="1"/>
          <p:nvPr/>
        </p:nvSpPr>
        <p:spPr>
          <a:xfrm>
            <a:off x="9584892" y="6657945"/>
            <a:ext cx="260680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roughlydaily.com/tag/technology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328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1822" y="962902"/>
            <a:ext cx="4087178" cy="2380828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4800" dirty="0" err="1"/>
              <a:t>Noughts</a:t>
            </a:r>
            <a:r>
              <a:rPr lang="en-US" sz="4800" dirty="0"/>
              <a:t> and Crosses</a:t>
            </a:r>
          </a:p>
        </p:txBody>
      </p:sp>
      <p:pic>
        <p:nvPicPr>
          <p:cNvPr id="5" name="Content Placeholder 4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741FE2CB-579D-47A8-93F1-D657DBB622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2531"/>
          <a:stretch/>
        </p:blipFill>
        <p:spPr>
          <a:xfrm>
            <a:off x="6135500" y="805583"/>
            <a:ext cx="4878264" cy="466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061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4CCB6-BFE2-40C2-BF87-8209A162E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Noughts and Crosses (playing as X)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967CB-B502-49F5-B484-CD817A2A8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1.) Go in a corner</a:t>
            </a:r>
          </a:p>
          <a:p>
            <a:pPr marL="0" indent="0">
              <a:buNone/>
            </a:pPr>
            <a:r>
              <a:rPr lang="en-GB" dirty="0"/>
              <a:t>2.) Go in the opposite corner. If the other player went there, go in any other corner</a:t>
            </a:r>
          </a:p>
          <a:p>
            <a:pPr marL="0" indent="0">
              <a:buNone/>
            </a:pPr>
            <a:r>
              <a:rPr lang="en-GB" dirty="0"/>
              <a:t>3.) If there are two </a:t>
            </a:r>
            <a:r>
              <a:rPr lang="en-GB" dirty="0" err="1"/>
              <a:t>Xs</a:t>
            </a:r>
            <a:r>
              <a:rPr lang="en-GB" dirty="0"/>
              <a:t> and a space in a line (in any order) go in that space. Otherwise, if there are two </a:t>
            </a:r>
            <a:r>
              <a:rPr lang="en-GB" dirty="0" err="1"/>
              <a:t>Os</a:t>
            </a:r>
            <a:r>
              <a:rPr lang="en-GB" dirty="0"/>
              <a:t> and a space in a line, go in that space. Otherwise go in a free corner.</a:t>
            </a:r>
          </a:p>
          <a:p>
            <a:pPr marL="0" indent="0">
              <a:buNone/>
            </a:pPr>
            <a:r>
              <a:rPr lang="en-GB" dirty="0"/>
              <a:t>4.) Same as 3</a:t>
            </a:r>
          </a:p>
          <a:p>
            <a:pPr marL="0" indent="0">
              <a:buNone/>
            </a:pPr>
            <a:r>
              <a:rPr lang="en-GB" dirty="0"/>
              <a:t>5.) Go in the free 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596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Eliza the psychotherapist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552" y="2061067"/>
            <a:ext cx="5828441" cy="3287241"/>
          </a:xfrm>
        </p:spPr>
      </p:pic>
      <p:sp>
        <p:nvSpPr>
          <p:cNvPr id="5" name="TextBox 4"/>
          <p:cNvSpPr txBox="1"/>
          <p:nvPr/>
        </p:nvSpPr>
        <p:spPr>
          <a:xfrm>
            <a:off x="789385" y="4922987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Virtual </a:t>
            </a:r>
          </a:p>
        </p:txBody>
      </p:sp>
      <p:pic>
        <p:nvPicPr>
          <p:cNvPr id="1026" name="Picture 2" descr="https://upload.wikimedia.org/wikipedia/commons/4/4e/ELIZA_convers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2061067"/>
            <a:ext cx="5755251" cy="405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082844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616</Words>
  <Application>Microsoft Office PowerPoint</Application>
  <PresentationFormat>Widescreen</PresentationFormat>
  <Paragraphs>66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Rockwell</vt:lpstr>
      <vt:lpstr>tabular-numbers</vt:lpstr>
      <vt:lpstr>Gallery</vt:lpstr>
      <vt:lpstr>AI in healthcare: Artificial Intelligence or Superficial Stupidity?</vt:lpstr>
      <vt:lpstr>PowerPoint Presentation</vt:lpstr>
      <vt:lpstr>PowerPoint Presentation</vt:lpstr>
      <vt:lpstr>PowerPoint Presentation</vt:lpstr>
      <vt:lpstr>AI in real life</vt:lpstr>
      <vt:lpstr>PowerPoint Presentation</vt:lpstr>
      <vt:lpstr>Noughts and Crosses</vt:lpstr>
      <vt:lpstr>Noughts and Crosses (playing as X)</vt:lpstr>
      <vt:lpstr>Eliza the psychotherapist</vt:lpstr>
      <vt:lpstr>Modern AI – Supervised Learning</vt:lpstr>
      <vt:lpstr>Supervised learning for pictures</vt:lpstr>
      <vt:lpstr>Supervised learning for pictures</vt:lpstr>
      <vt:lpstr>Supervised learning for pictures</vt:lpstr>
      <vt:lpstr>results</vt:lpstr>
      <vt:lpstr>OTHER EXAMPLES FROM HEALTHCARE</vt:lpstr>
      <vt:lpstr>problems</vt:lpstr>
      <vt:lpstr>Problems - extrapolation</vt:lpstr>
      <vt:lpstr>Problems - extrapolation</vt:lpstr>
      <vt:lpstr>AsTHMATICS LESS LIKELY to die from pneumonia!</vt:lpstr>
      <vt:lpstr>HOSPITAL PATIENTS ARE SICKER AT NIGHT!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 in healthcare: Artificial Intelligence or Superficial Stupidity?</dc:title>
  <dc:creator>David Wong</dc:creator>
  <cp:lastModifiedBy>David Wong</cp:lastModifiedBy>
  <cp:revision>2</cp:revision>
  <dcterms:created xsi:type="dcterms:W3CDTF">2019-05-14T09:30:18Z</dcterms:created>
  <dcterms:modified xsi:type="dcterms:W3CDTF">2019-05-14T09:57:39Z</dcterms:modified>
</cp:coreProperties>
</file>